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88" r:id="rId4"/>
  </p:sldMasterIdLst>
  <p:notesMasterIdLst>
    <p:notesMasterId r:id="rId13"/>
  </p:notesMasterIdLst>
  <p:handoutMasterIdLst>
    <p:handoutMasterId r:id="rId14"/>
  </p:handoutMasterIdLst>
  <p:sldIdLst>
    <p:sldId id="320" r:id="rId5"/>
    <p:sldId id="322" r:id="rId6"/>
    <p:sldId id="340" r:id="rId7"/>
    <p:sldId id="347" r:id="rId8"/>
    <p:sldId id="342" r:id="rId9"/>
    <p:sldId id="300" r:id="rId10"/>
    <p:sldId id="315" r:id="rId11"/>
    <p:sldId id="34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4C65"/>
    <a:srgbClr val="D36573"/>
    <a:srgbClr val="8F0305"/>
    <a:srgbClr val="A50307"/>
    <a:srgbClr val="2A1828"/>
    <a:srgbClr val="FFFFFF"/>
    <a:srgbClr val="000000"/>
    <a:srgbClr val="133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7AC3CCA-C797-4891-BE02-D94E43425B7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74" autoAdjust="0"/>
  </p:normalViewPr>
  <p:slideViewPr>
    <p:cSldViewPr snapToGrid="0">
      <p:cViewPr varScale="1">
        <p:scale>
          <a:sx n="64" d="100"/>
          <a:sy n="64" d="100"/>
        </p:scale>
        <p:origin x="1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9CEB2FD-9A21-4F30-AA17-4B28BB4DBBDF}" type="datetime1">
              <a:rPr lang="es-ES" smtClean="0"/>
              <a:t>19/11/2020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E8539F-9881-48F5-86EB-3D9AD40CB47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32821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547C8B4-FA9E-4352-A6E4-83C620838465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F3E6AC-EE2A-4D92-BFD4-7D35F37B4FE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96790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354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158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DF3E6AC-EE2A-4D92-BFD4-7D35F37B4FE2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94835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A704171-984D-4C9D-A616-0E1E5BC680CF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1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32621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346928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_Centr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82E9B749-F2BE-45BB-B34D-42D465670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2550" y="4626244"/>
            <a:ext cx="9486900" cy="521485"/>
          </a:xfrm>
        </p:spPr>
        <p:txBody>
          <a:bodyPr rtlCol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7F2E03-8BBF-4A9C-A004-C3807BB5A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3A1D78-25C7-4328-80BC-F780BC23472E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6C8BC3-3FA7-4F23-B793-4F5DA208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7CEF240-DD06-4F27-8707-2E6A5349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A6EB33C-1430-4381-BC10-3C6BC5D2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50" y="1476375"/>
            <a:ext cx="9486900" cy="1708527"/>
          </a:xfrm>
        </p:spPr>
        <p:txBody>
          <a:bodyPr rtlCol="0" anchor="t" anchorCtr="0"/>
          <a:lstStyle>
            <a:lvl1pPr algn="ctr">
              <a:defRPr i="0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57484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superior subtítulo inferior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756786-C55B-4499-B117-765B616E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88393"/>
            <a:ext cx="11772899" cy="149278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79DCA2-4B74-4315-832D-46FA2360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32F6A2-4CD7-4D97-A1E8-BC9C30C87E76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B348AC-EF4F-4C4C-B8BB-FE76E2A7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F2170172-F7C2-49C7-9A19-1829816338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43450" y="6265863"/>
            <a:ext cx="7153275" cy="455612"/>
          </a:xfrm>
        </p:spPr>
        <p:txBody>
          <a:bodyPr rtlCol="0"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98273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FCFD2-DF13-4F02-BBD5-B68B0905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656"/>
            <a:ext cx="10515600" cy="3408893"/>
          </a:xfrm>
        </p:spPr>
        <p:txBody>
          <a:bodyPr rtlCol="0" anchor="t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78B1F9-6755-42E5-8F50-0B945D27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CF5839-3CA9-4006-BA44-BC4D8EBB7FC6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0B890C-0CB4-4A98-9943-9C2257BF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805844CD-8F1F-4298-A223-C4256A6F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F84B6337-F0FA-40DA-A205-42E63B13ADB9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1352550" y="6150952"/>
            <a:ext cx="9486900" cy="515492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 rtl="0"/>
            <a:r>
              <a:rPr lang="es-ES" sz="2000" noProof="0">
                <a:solidFill>
                  <a:schemeClr val="bg1"/>
                </a:solidFill>
              </a:rPr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81547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superior y subtítulo inferior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B6272-9C66-4BAF-ADB2-BB960F570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27" y="285749"/>
            <a:ext cx="10588873" cy="3011365"/>
          </a:xfrm>
        </p:spPr>
        <p:txBody>
          <a:bodyPr rtlCol="0" anchor="t" anchorCtr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C1F3AE6-2CF4-4F8E-9A91-243A5799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EA29EC-7312-48DF-BD64-8E6DEF7430E6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D0BEF955-A913-4A15-AB41-00128DC34D5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38375" y="6169024"/>
            <a:ext cx="9505950" cy="365125"/>
          </a:xfrm>
        </p:spPr>
        <p:txBody>
          <a:bodyPr rtlCol="0">
            <a:no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 sz="2000"/>
            </a:lvl2pPr>
            <a:lvl3pPr marL="914400" indent="0" algn="r">
              <a:buNone/>
              <a:defRPr sz="2000"/>
            </a:lvl3pPr>
            <a:lvl4pPr marL="1371600" indent="0" algn="r">
              <a:buNone/>
              <a:defRPr sz="2000"/>
            </a:lvl4pPr>
            <a:lvl5pPr marL="1828800" indent="0" algn="r">
              <a:buNone/>
              <a:defRPr sz="20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7203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 izqui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8">
            <a:extLst>
              <a:ext uri="{FF2B5EF4-FFF2-40B4-BE49-F238E27FC236}">
                <a16:creationId xmlns:a16="http://schemas.microsoft.com/office/drawing/2014/main" id="{9BBF8640-DE64-4B60-867F-0CBE26BD00A0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2365864" y="6114929"/>
            <a:ext cx="9486900" cy="435466"/>
          </a:xfrm>
        </p:spPr>
        <p:txBody>
          <a:bodyPr rtlCol="0">
            <a:normAutofit/>
          </a:bodyPr>
          <a:lstStyle>
            <a:lvl1pPr algn="r">
              <a:defRPr i="0"/>
            </a:lvl1pPr>
          </a:lstStyle>
          <a:p>
            <a:pPr marL="0" lvl="0" indent="0" algn="r" rtl="0">
              <a:buNone/>
            </a:pPr>
            <a:r>
              <a:rPr lang="es-ES" sz="2000" i="1" noProof="0">
                <a:solidFill>
                  <a:schemeClr val="bg1"/>
                </a:solidFill>
                <a:cs typeface="Segoe UI" panose="020B0502040204020203" pitchFamily="34" charset="0"/>
              </a:rPr>
              <a:t>Editar estilos de texto del patrón</a:t>
            </a:r>
          </a:p>
          <a:p>
            <a:pPr marL="0" lvl="1" indent="0" algn="r" rtl="0">
              <a:buNone/>
            </a:pPr>
            <a:r>
              <a:rPr lang="es-ES" sz="2000" i="1" noProof="0">
                <a:solidFill>
                  <a:schemeClr val="bg1"/>
                </a:solidFill>
                <a:cs typeface="Segoe UI" panose="020B0502040204020203" pitchFamily="34" charset="0"/>
              </a:rPr>
              <a:t>Segundo nivel</a:t>
            </a:r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D0D19A04-6F0F-4BFC-8AD6-19F13EE1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11" y="149470"/>
            <a:ext cx="5838825" cy="645691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12580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FBF3B-53AB-4D7D-9C4D-42E1E229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0900"/>
            <a:ext cx="10515600" cy="1929666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185FE0-A783-42CA-BED0-EFB6F496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79BE4F-298C-4EBB-8441-AA748A35DBC7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C15A3E-54C3-4563-B93A-9E56494A7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CB9ECD06-D58A-422E-8343-17796E6986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31381" y="5918200"/>
            <a:ext cx="9515475" cy="4381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latin typeface="+mn-lt"/>
              </a:defRPr>
            </a:lvl1pPr>
            <a:lvl2pPr marL="457200" indent="0" algn="r">
              <a:buNone/>
              <a:defRPr sz="2000">
                <a:latin typeface="+mn-lt"/>
              </a:defRPr>
            </a:lvl2pPr>
            <a:lvl3pPr marL="914400" indent="0" algn="r">
              <a:buNone/>
              <a:defRPr sz="2000">
                <a:latin typeface="+mn-lt"/>
              </a:defRPr>
            </a:lvl3pPr>
            <a:lvl4pPr marL="1371600" indent="0" algn="r">
              <a:buNone/>
              <a:defRPr sz="2000">
                <a:latin typeface="+mn-lt"/>
              </a:defRPr>
            </a:lvl4pPr>
            <a:lvl5pPr marL="1828800" indent="0" algn="r">
              <a:buNone/>
              <a:defRPr sz="2000">
                <a:latin typeface="+mn-lt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97416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subtítulo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FABF6-BCBB-4979-A429-A8C53EAF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781" y="365125"/>
            <a:ext cx="11014435" cy="3616325"/>
          </a:xfrm>
        </p:spPr>
        <p:txBody>
          <a:bodyPr rtlCol="0" anchor="t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940B77-ABE7-4DC7-A608-AB1779437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750A5C-E787-4639-9FD8-46931111E524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FD022E-97C1-4D08-B1C8-18C6109D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A0B26426-C17F-4D34-BD4F-CE33FA0E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89B21A59-00E0-403F-9E1E-43C43756FD4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52550" y="6154738"/>
            <a:ext cx="94869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8929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8AF8F-58B2-467F-936E-70379C1A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41"/>
            <a:ext cx="10515600" cy="3184559"/>
          </a:xfrm>
        </p:spPr>
        <p:txBody>
          <a:bodyPr rtlCol="0" anchor="t" anchorCtr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137D3DA5-DEEF-48AD-9A16-584B27F8F84A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white">
          <a:xfrm>
            <a:off x="6286500" y="6264341"/>
            <a:ext cx="5686425" cy="593660"/>
          </a:xfrm>
        </p:spPr>
        <p:txBody>
          <a:bodyPr rtlCol="0">
            <a:normAutofit/>
          </a:bodyPr>
          <a:lstStyle>
            <a:lvl1pPr algn="r">
              <a:defRPr/>
            </a:lvl1pPr>
          </a:lstStyle>
          <a:p>
            <a:pPr lvl="0" rtl="0"/>
            <a:r>
              <a:rPr lang="es-ES" sz="2000" noProof="0">
                <a:solidFill>
                  <a:schemeClr val="bg1"/>
                </a:solidFill>
              </a:rPr>
              <a:t>Editar estilos de texto del patrón</a:t>
            </a:r>
          </a:p>
          <a:p>
            <a:pPr lvl="1" rtl="0"/>
            <a:r>
              <a:rPr lang="es-ES" sz="2000" noProof="0">
                <a:solidFill>
                  <a:schemeClr val="bg1"/>
                </a:solidFill>
              </a:rPr>
              <a:t>Segundo nivel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E7DB53-9696-4FC5-8680-97ED3448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5A193-93F2-4CEF-B501-D09D7056C10F}" type="datetime1">
              <a:rPr lang="es-ES" noProof="0" smtClean="0"/>
              <a:t>19/11/2020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2324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681639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607C96-5153-4190-BA97-E8AF588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73D3F-8A74-4145-8634-2B02C0CB74D5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22120-61A5-4970-B9BF-8B608253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1A66616-AA6A-422C-9360-1D12495E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7588C331-B180-41FC-8DD2-82D2B161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7595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94134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381730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8380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173D3F-8A74-4145-8634-2B02C0CB74D5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27460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65796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2577011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581F41-5769-414F-A318-A4FCFBFDEC04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6181063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FE581F41-5769-414F-A318-A4FCFBFDEC04}" type="datetime1">
              <a:rPr lang="es-ES" noProof="0" smtClean="0"/>
              <a:t>19/11/2020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9D164B4E-BB64-4235-AA14-F42088F189E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7337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2" r:id="rId13"/>
    <p:sldLayoutId id="2147483903" r:id="rId14"/>
    <p:sldLayoutId id="2147483905" r:id="rId15"/>
    <p:sldLayoutId id="2147483655" r:id="rId16"/>
    <p:sldLayoutId id="2147483657" r:id="rId17"/>
    <p:sldLayoutId id="2147483661" r:id="rId18"/>
    <p:sldLayoutId id="2147483662" r:id="rId19"/>
    <p:sldLayoutId id="2147483665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 descr="Rectángulo">
            <a:extLst>
              <a:ext uri="{FF2B5EF4-FFF2-40B4-BE49-F238E27FC236}">
                <a16:creationId xmlns:a16="http://schemas.microsoft.com/office/drawing/2014/main" id="{CA3A90AD-1CD8-41D2-936B-337F9C4B5729}"/>
              </a:ext>
            </a:extLst>
          </p:cNvPr>
          <p:cNvGrpSpPr/>
          <p:nvPr/>
        </p:nvGrpSpPr>
        <p:grpSpPr bwMode="white">
          <a:xfrm>
            <a:off x="800092" y="1890712"/>
            <a:ext cx="10306051" cy="3076576"/>
            <a:chOff x="942974" y="742950"/>
            <a:chExt cx="10306051" cy="3076576"/>
          </a:xfrm>
        </p:grpSpPr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39F3A2BB-40C1-42CA-A4A3-4A1D3D9187CC}"/>
                </a:ext>
              </a:extLst>
            </p:cNvPr>
            <p:cNvCxnSpPr/>
            <p:nvPr/>
          </p:nvCxnSpPr>
          <p:spPr bwMode="white">
            <a:xfrm>
              <a:off x="9182100" y="752475"/>
              <a:ext cx="2066925" cy="0"/>
            </a:xfrm>
            <a:prstGeom prst="line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A94F1E25-ED74-4D7A-B245-5EB4CCB3BC1C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11249025" y="742950"/>
              <a:ext cx="0" cy="3076575"/>
            </a:xfrm>
            <a:prstGeom prst="line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322E6A9B-9018-4F00-97AA-854FDCF8CDAD}"/>
                </a:ext>
              </a:extLst>
            </p:cNvPr>
            <p:cNvCxnSpPr>
              <a:cxnSpLocks/>
            </p:cNvCxnSpPr>
            <p:nvPr/>
          </p:nvCxnSpPr>
          <p:spPr bwMode="white">
            <a:xfrm flipV="1">
              <a:off x="942975" y="762000"/>
              <a:ext cx="0" cy="3057525"/>
            </a:xfrm>
            <a:prstGeom prst="line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4BCCD207-4A0F-4D3D-9325-E03163EC28D6}"/>
                </a:ext>
              </a:extLst>
            </p:cNvPr>
            <p:cNvCxnSpPr/>
            <p:nvPr/>
          </p:nvCxnSpPr>
          <p:spPr bwMode="white">
            <a:xfrm>
              <a:off x="942974" y="762000"/>
              <a:ext cx="2209800" cy="0"/>
            </a:xfrm>
            <a:prstGeom prst="straightConnector1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D70C3325-BB31-4612-9C80-94B32B592862}"/>
                </a:ext>
              </a:extLst>
            </p:cNvPr>
            <p:cNvCxnSpPr/>
            <p:nvPr/>
          </p:nvCxnSpPr>
          <p:spPr bwMode="white">
            <a:xfrm>
              <a:off x="7716715" y="3819525"/>
              <a:ext cx="3528000" cy="0"/>
            </a:xfrm>
            <a:prstGeom prst="line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A3833A57-3DDD-41F3-88A1-C20FCAA46845}"/>
                </a:ext>
              </a:extLst>
            </p:cNvPr>
            <p:cNvCxnSpPr/>
            <p:nvPr/>
          </p:nvCxnSpPr>
          <p:spPr bwMode="white">
            <a:xfrm>
              <a:off x="942974" y="3819526"/>
              <a:ext cx="3636000" cy="0"/>
            </a:xfrm>
            <a:prstGeom prst="straightConnector1">
              <a:avLst/>
            </a:prstGeom>
            <a:ln>
              <a:solidFill>
                <a:schemeClr val="bg1">
                  <a:alpha val="63000"/>
                </a:schemeClr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FD4BF03-E100-4A65-A25D-CC84A186D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50" y="5932531"/>
            <a:ext cx="9486900" cy="521485"/>
          </a:xfrm>
        </p:spPr>
        <p:txBody>
          <a:bodyPr rtlCol="0"/>
          <a:lstStyle/>
          <a:p>
            <a:pPr lvl="0" rtl="0"/>
            <a:r>
              <a:rPr lang="es-ES" i="1" dirty="0">
                <a:solidFill>
                  <a:prstClr val="white"/>
                </a:solidFill>
                <a:cs typeface="Segoe UI" panose="020B0502040204020203" pitchFamily="34" charset="0"/>
              </a:rPr>
              <a:t> Noetzi Michelle Bello Medina</a:t>
            </a:r>
          </a:p>
          <a:p>
            <a:pPr lvl="0" rtl="0"/>
            <a:endParaRPr lang="es-ES" i="1" dirty="0">
              <a:solidFill>
                <a:prstClr val="white"/>
              </a:solidFill>
            </a:endParaRPr>
          </a:p>
          <a:p>
            <a:pPr rtl="0"/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DA4ED5-D2AA-4A50-8739-CBD0C97716D0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805942" y="349195"/>
            <a:ext cx="10610477" cy="6166129"/>
          </a:xfrm>
        </p:spPr>
        <p:txBody>
          <a:bodyPr rtlCol="0">
            <a:noAutofit/>
          </a:bodyPr>
          <a:lstStyle/>
          <a:p>
            <a:br>
              <a:rPr lang="es-ES" altLang="ja-JP" sz="2800" dirty="0">
                <a:solidFill>
                  <a:schemeClr val="bg1"/>
                </a:solidFill>
              </a:rPr>
            </a:b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6º Encuentro universitario de mejores </a:t>
            </a:r>
            <a:b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prácticas de uso de TIC en la educación</a:t>
            </a:r>
            <a:b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br>
              <a:rPr lang="es-E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Kit de sobrevivencia</a:t>
            </a:r>
            <a:b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Para la nueva docencia</a:t>
            </a:r>
            <a:b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Experiencia docente: métodos de trabajo, cursos autogestionados, cursos guiados, recursos y herramientas digitales</a:t>
            </a:r>
            <a:b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b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br>
              <a:rPr lang="es-ES" sz="28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br>
              <a:rPr lang="es-ES" altLang="ja-JP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altLang="ja-JP" sz="2800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Innovación educativa </a:t>
            </a:r>
            <a:r>
              <a:rPr lang="es-MX" sz="3200" b="1" i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b-</a:t>
            </a:r>
            <a:r>
              <a:rPr lang="es-MX" sz="3200" b="1" i="1" dirty="0" err="1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learning</a:t>
            </a: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 en la enseñanza del Derecho en la Escuela Nacional Preparatoria”</a:t>
            </a:r>
            <a:b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</a:br>
            <a:endParaRPr lang="es-ES" sz="2000" dirty="0">
              <a:solidFill>
                <a:schemeClr val="tx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39" y="342676"/>
            <a:ext cx="1348234" cy="16987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4BC674D-C355-45F0-B76D-4C03334D2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733" y="403984"/>
            <a:ext cx="1533528" cy="158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6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6860B-9DD1-4244-A4E5-86BD7D45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432" y="297627"/>
            <a:ext cx="5767754" cy="834961"/>
          </a:xfrm>
        </p:spPr>
        <p:txBody>
          <a:bodyPr/>
          <a:lstStyle/>
          <a:p>
            <a:pPr algn="ctr"/>
            <a:r>
              <a:rPr lang="es-ES" b="1" i="1" dirty="0"/>
              <a:t>B-</a:t>
            </a:r>
            <a:r>
              <a:rPr lang="en-US" b="1" i="1" dirty="0"/>
              <a:t>learning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E32B26-556C-4700-BE12-130CAAD06D9F}"/>
              </a:ext>
            </a:extLst>
          </p:cNvPr>
          <p:cNvSpPr txBox="1"/>
          <p:nvPr/>
        </p:nvSpPr>
        <p:spPr>
          <a:xfrm>
            <a:off x="6283570" y="1746228"/>
            <a:ext cx="53926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7030A0"/>
                </a:solidFill>
                <a:latin typeface="Garamond" panose="02020404030301010803" pitchFamily="18" charset="0"/>
              </a:rPr>
              <a:t>Modelo pedagógico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Enseñanza presencial -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TIC</a:t>
            </a:r>
            <a:r>
              <a:rPr lang="es-ES" sz="32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Maximizar aprendizajes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rgbClr val="D36573"/>
                </a:solidFill>
                <a:latin typeface="Garamond" panose="02020404030301010803" pitchFamily="18" charset="0"/>
              </a:rPr>
              <a:t>Mejora de saberes: conceptual, procedimental y actitudinal.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1" dirty="0">
                <a:solidFill>
                  <a:schemeClr val="accent1">
                    <a:lumMod val="75000"/>
                  </a:schemeClr>
                </a:solidFill>
                <a:latin typeface="Garamond" panose="02020404030301010803" pitchFamily="18" charset="0"/>
              </a:rPr>
              <a:t>Conocimiento significativo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160B93-2C6F-4597-9E21-1CAA6B5D0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7" t="14358" r="8717" b="6448"/>
          <a:stretch/>
        </p:blipFill>
        <p:spPr>
          <a:xfrm>
            <a:off x="328247" y="449704"/>
            <a:ext cx="5767754" cy="5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6860B-9DD1-4244-A4E5-86BD7D45B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6" y="161623"/>
            <a:ext cx="5159617" cy="920146"/>
          </a:xfrm>
        </p:spPr>
        <p:txBody>
          <a:bodyPr/>
          <a:lstStyle/>
          <a:p>
            <a:pPr algn="ctr"/>
            <a:r>
              <a:rPr lang="es-ES" b="1" dirty="0"/>
              <a:t>Diseño instruccional</a:t>
            </a:r>
            <a:endParaRPr lang="es-MX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E32B26-556C-4700-BE12-130CAAD06D9F}"/>
              </a:ext>
            </a:extLst>
          </p:cNvPr>
          <p:cNvSpPr txBox="1"/>
          <p:nvPr/>
        </p:nvSpPr>
        <p:spPr>
          <a:xfrm>
            <a:off x="329176" y="1035240"/>
            <a:ext cx="467753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CE4C65"/>
                </a:solidFill>
                <a:latin typeface="Garamond" panose="02020404030301010803" pitchFamily="18" charset="0"/>
              </a:rPr>
              <a:t>Proyecto</a:t>
            </a:r>
            <a:r>
              <a:rPr lang="es-MX" sz="2200" dirty="0">
                <a:solidFill>
                  <a:srgbClr val="CE4C65"/>
                </a:solidFill>
                <a:latin typeface="Garamond" panose="02020404030301010803" pitchFamily="18" charset="0"/>
              </a:rPr>
              <a:t> </a:t>
            </a:r>
            <a:r>
              <a:rPr lang="es-MX" sz="2200" b="1" dirty="0">
                <a:solidFill>
                  <a:srgbClr val="CE4C65"/>
                </a:solidFill>
                <a:latin typeface="Garamond" panose="02020404030301010803" pitchFamily="18" charset="0"/>
              </a:rPr>
              <a:t>que</a:t>
            </a:r>
            <a:r>
              <a:rPr lang="es-MX" sz="2200" dirty="0">
                <a:solidFill>
                  <a:srgbClr val="CE4C65"/>
                </a:solidFill>
                <a:latin typeface="Garamond" panose="02020404030301010803" pitchFamily="18" charset="0"/>
              </a:rPr>
              <a:t> </a:t>
            </a:r>
            <a:r>
              <a:rPr lang="es-MX" sz="2200" b="1" dirty="0">
                <a:solidFill>
                  <a:srgbClr val="CE4C65"/>
                </a:solidFill>
                <a:latin typeface="Garamond" panose="02020404030301010803" pitchFamily="18" charset="0"/>
              </a:rPr>
              <a:t>guía el quehacer docente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accent5">
                    <a:lumMod val="75000"/>
                  </a:schemeClr>
                </a:solidFill>
                <a:latin typeface="Garamond" panose="02020404030301010803" pitchFamily="18" charset="0"/>
              </a:rPr>
              <a:t>Intervención educativa organizada, sistemática y personalizada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0070C0"/>
                </a:solidFill>
                <a:latin typeface="Garamond" panose="02020404030301010803" pitchFamily="18" charset="0"/>
              </a:rPr>
              <a:t>Lograr una mejora en la calidad educacional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Aprendizajes significativos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8F0305"/>
                </a:solidFill>
                <a:latin typeface="Garamond" panose="02020404030301010803" pitchFamily="18" charset="0"/>
              </a:rPr>
              <a:t>Perfeccionamiento en la profesionalización académica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rgbClr val="7030A0"/>
                </a:solidFill>
                <a:latin typeface="Garamond" panose="02020404030301010803" pitchFamily="18" charset="0"/>
              </a:rPr>
              <a:t>Comprende: estrategias de enseñanza-aprendizaje, recursos, técnicas, actividades, evaluación, instrumentos de evaluación, materiales, recursos digitales educativos abiertos, etc.</a:t>
            </a:r>
          </a:p>
          <a:p>
            <a:endParaRPr lang="es-MX" sz="2200" dirty="0"/>
          </a:p>
        </p:txBody>
      </p:sp>
      <p:pic>
        <p:nvPicPr>
          <p:cNvPr id="6" name="Picture 2" descr="Diseño instruccional">
            <a:extLst>
              <a:ext uri="{FF2B5EF4-FFF2-40B4-BE49-F238E27FC236}">
                <a16:creationId xmlns:a16="http://schemas.microsoft.com/office/drawing/2014/main" id="{AA16BDBA-415A-4FA9-8A8F-7B0D7B77F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 t="35179" r="16774" b="14464"/>
          <a:stretch>
            <a:fillRect/>
          </a:stretch>
        </p:blipFill>
        <p:spPr bwMode="auto">
          <a:xfrm>
            <a:off x="5006715" y="759544"/>
            <a:ext cx="6856109" cy="562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8C16283-8AFB-4AF4-8E73-520C04F9A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82187" y="2632343"/>
            <a:ext cx="1045671" cy="198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4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BCFC49-19B7-4284-AB8E-28617AC146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368" y="269823"/>
            <a:ext cx="7017703" cy="6385809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Curso de Derecho, ENP 2</a:t>
            </a:r>
          </a:p>
          <a:p>
            <a:endParaRPr lang="es-ES" sz="22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  <a:p>
            <a:r>
              <a:rPr lang="es-ES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Desarrollo de 16 actividades </a:t>
            </a:r>
            <a:r>
              <a:rPr lang="es-ES" sz="22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b-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learning</a:t>
            </a:r>
            <a:r>
              <a:rPr lang="es-ES" sz="22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en el aula virtual</a:t>
            </a:r>
          </a:p>
          <a:p>
            <a:r>
              <a:rPr lang="es-ES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DGTIC Hábitat-puma: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Historieta-cómic: “Normas en la vida cotidiana”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Diagramas sobre el Proceso legislativo: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Infografía “Cultura de la legalidad”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Exposiciones sobre las diversas ramas del Derecho </a:t>
            </a:r>
          </a:p>
          <a:p>
            <a:r>
              <a:rPr lang="es-ES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Público y Derecho Social: </a:t>
            </a:r>
          </a:p>
          <a:p>
            <a:pPr marL="457200" indent="-6350">
              <a:buFont typeface="+mj-lt"/>
              <a:buAutoNum type="arabicPeriod"/>
            </a:pPr>
            <a:r>
              <a:rPr lang="es-MX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Exposición oral en clase</a:t>
            </a:r>
          </a:p>
          <a:p>
            <a:pPr marL="457200" indent="-6350">
              <a:buFont typeface="+mj-lt"/>
              <a:buAutoNum type="arabicPeriod"/>
            </a:pPr>
            <a:r>
              <a:rPr lang="es-MX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Presentación en </a:t>
            </a:r>
            <a:r>
              <a:rPr lang="en-US" sz="22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google</a:t>
            </a:r>
            <a:r>
              <a:rPr lang="es-MX" sz="22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drive</a:t>
            </a:r>
          </a:p>
          <a:p>
            <a:pPr marL="457200" indent="-6350">
              <a:buFont typeface="+mj-lt"/>
              <a:buAutoNum type="arabicPeriod"/>
            </a:pPr>
            <a:r>
              <a:rPr lang="es-MX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Folleto/Tríptico </a:t>
            </a:r>
          </a:p>
          <a:p>
            <a:pPr marL="457200" indent="-6350">
              <a:buFont typeface="+mj-lt"/>
              <a:buAutoNum type="arabicPeriod"/>
            </a:pPr>
            <a:r>
              <a:rPr lang="es-MX" sz="22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Crucigrama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7EE1B9-54E0-430D-ABBD-6E40C247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071" y="770205"/>
            <a:ext cx="4189559" cy="51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BCFC49-19B7-4284-AB8E-28617AC146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4457" y="428147"/>
            <a:ext cx="10124660" cy="59445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ES" sz="24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Wiki</a:t>
            </a: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: Grupos vulnerables en México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Mural Digital: Derecho Laboral en México (</a:t>
            </a:r>
            <a:r>
              <a:rPr lang="es-MX" sz="24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“memes” </a:t>
            </a:r>
          </a:p>
          <a:p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acerca de la situación jurídica laboral en México)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Mapa conceptual “Contratos Civiles en México”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Presentación </a:t>
            </a:r>
            <a:r>
              <a:rPr lang="en-US" sz="24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Pow toon</a:t>
            </a:r>
            <a:r>
              <a:rPr lang="es-MX" sz="24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“Derecho Familiar en México”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Crucigrama “Vínculos del Parentesco”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Investigación desarrollada por los alumnos</a:t>
            </a:r>
          </a:p>
          <a:p>
            <a:pPr marL="457200" indent="-6350">
              <a:buFont typeface="+mj-lt"/>
              <a:buAutoNum type="arabicPeriod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Ensayo</a:t>
            </a:r>
          </a:p>
          <a:p>
            <a:pPr marL="457200" indent="-6350">
              <a:buFont typeface="+mj-lt"/>
              <a:buAutoNum type="arabicPeriod"/>
            </a:pPr>
            <a:r>
              <a:rPr lang="es-MX" sz="2400" b="1" i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Prezi</a:t>
            </a:r>
          </a:p>
          <a:p>
            <a:pPr marL="457200" indent="-6350">
              <a:buFont typeface="+mj-lt"/>
              <a:buAutoNum type="arabicPeriod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Video corto </a:t>
            </a:r>
          </a:p>
          <a:p>
            <a:pPr marL="365125" indent="-365125">
              <a:buFont typeface="Arial" panose="020B0604020202020204" pitchFamily="34" charset="0"/>
              <a:buChar char="•"/>
            </a:pPr>
            <a:r>
              <a:rPr lang="es-MX" sz="2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</a:rPr>
              <a:t>Mural digital "Derechos Humanos en el cine" (infografía (por parejas) acerca de los "Derechos Humanos en el cine”)</a:t>
            </a:r>
            <a:endParaRPr lang="es-MX" sz="2400" b="1" i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07E336-BB3E-4487-883C-1242A6E9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630" y="1189382"/>
            <a:ext cx="3502913" cy="313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4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6F5BC-C327-4B84-98EC-949A3566C7BE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54833" y="640080"/>
            <a:ext cx="7780804" cy="5928633"/>
          </a:xfr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MX" sz="25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Liberation Serif"/>
              </a:rPr>
              <a:t>Utilidad en el uso de TIC:  facilidad en actividades, aspecto transdisciplinar, resulta novedoso.</a:t>
            </a:r>
            <a:br>
              <a:rPr lang="es-MX" sz="2500" b="1" dirty="0">
                <a:solidFill>
                  <a:schemeClr val="bg2">
                    <a:lumMod val="50000"/>
                  </a:schemeClr>
                </a:solidFill>
                <a:latin typeface="Garamond" panose="02020404030301010803" pitchFamily="18" charset="0"/>
                <a:ea typeface="Liberation Serif"/>
              </a:rPr>
            </a:br>
            <a:r>
              <a:rPr lang="es-MX" sz="2500" b="1" dirty="0">
                <a:solidFill>
                  <a:srgbClr val="00B050"/>
                </a:solidFill>
                <a:latin typeface="Garamond" panose="02020404030301010803" pitchFamily="18" charset="0"/>
                <a:ea typeface="Liberation Serif"/>
              </a:rPr>
              <a:t>Utilidad académica de dispositivos móviles.</a:t>
            </a:r>
            <a:br>
              <a:rPr lang="es-MX" sz="2500" b="1" dirty="0">
                <a:solidFill>
                  <a:srgbClr val="00B050"/>
                </a:solidFill>
                <a:latin typeface="Garamond" panose="02020404030301010803" pitchFamily="18" charset="0"/>
                <a:ea typeface="Liberation Serif"/>
              </a:rPr>
            </a:br>
            <a:r>
              <a:rPr lang="es-MX" sz="2500" b="1" dirty="0">
                <a:solidFill>
                  <a:srgbClr val="D36573"/>
                </a:solidFill>
                <a:latin typeface="Garamond" panose="02020404030301010803" pitchFamily="18" charset="0"/>
                <a:ea typeface="Liberation Serif"/>
              </a:rPr>
              <a:t>Facilidad en el aprendizaje y uso de programas o softwares desconocidos</a:t>
            </a:r>
            <a:br>
              <a:rPr lang="es-MX" sz="2500" b="1" dirty="0">
                <a:solidFill>
                  <a:schemeClr val="tx1"/>
                </a:solidFill>
                <a:latin typeface="Garamond" panose="02020404030301010803" pitchFamily="18" charset="0"/>
                <a:ea typeface="Liberation Serif"/>
              </a:rPr>
            </a:br>
            <a:r>
              <a:rPr lang="es-MX" sz="2500" b="1" dirty="0">
                <a:solidFill>
                  <a:srgbClr val="7030A0"/>
                </a:solidFill>
                <a:latin typeface="Garamond" panose="02020404030301010803" pitchFamily="18" charset="0"/>
              </a:rPr>
              <a:t>Continuidad en el aprendizaje.</a:t>
            </a:r>
            <a:br>
              <a:rPr lang="es-MX" sz="2500" b="1" dirty="0">
                <a:solidFill>
                  <a:srgbClr val="7030A0"/>
                </a:solidFill>
                <a:latin typeface="Garamond" panose="02020404030301010803" pitchFamily="18" charset="0"/>
              </a:rPr>
            </a:br>
            <a:r>
              <a:rPr lang="es-MX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Utilidad de lo que aprendieron a futuro</a:t>
            </a:r>
            <a:br>
              <a:rPr lang="es-MX" sz="25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</a:br>
            <a:r>
              <a:rPr lang="es-MX" sz="2500" b="1" dirty="0">
                <a:solidFill>
                  <a:schemeClr val="accent4"/>
                </a:solidFill>
                <a:latin typeface="Garamond" panose="02020404030301010803" pitchFamily="18" charset="0"/>
              </a:rPr>
              <a:t>Las actividades a distancia complementaban</a:t>
            </a:r>
            <a:br>
              <a:rPr lang="es-MX" sz="2500" b="1" dirty="0">
                <a:solidFill>
                  <a:schemeClr val="accent4"/>
                </a:solidFill>
                <a:latin typeface="Garamond" panose="02020404030301010803" pitchFamily="18" charset="0"/>
              </a:rPr>
            </a:br>
            <a:r>
              <a:rPr lang="es-MX" sz="2500" b="1" dirty="0">
                <a:solidFill>
                  <a:schemeClr val="accent4"/>
                </a:solidFill>
                <a:latin typeface="Garamond" panose="02020404030301010803" pitchFamily="18" charset="0"/>
              </a:rPr>
              <a:t> y hacían más fácil el aprendizaje de la clase presencial.</a:t>
            </a:r>
            <a:br>
              <a:rPr lang="es-MX" sz="2500" b="1" dirty="0">
                <a:solidFill>
                  <a:schemeClr val="accent4"/>
                </a:solidFill>
                <a:latin typeface="Garamond" panose="02020404030301010803" pitchFamily="18" charset="0"/>
              </a:rPr>
            </a:br>
            <a:r>
              <a:rPr lang="es-MX" sz="2500" b="1" dirty="0">
                <a:solidFill>
                  <a:schemeClr val="tx2"/>
                </a:solidFill>
                <a:latin typeface="Garamond" panose="02020404030301010803" pitchFamily="18" charset="0"/>
              </a:rPr>
              <a:t>Facilidad en la entrega y elaboración de actividades.</a:t>
            </a:r>
            <a:br>
              <a:rPr lang="es-MX" sz="2500" b="1" dirty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es-MX" sz="2500" b="1" dirty="0">
                <a:solidFill>
                  <a:schemeClr val="tx2"/>
                </a:solidFill>
                <a:latin typeface="Garamond" panose="02020404030301010803" pitchFamily="18" charset="0"/>
              </a:rPr>
              <a:t>Desarrollo de saberes declarativos, procedimentales y conductuales</a:t>
            </a:r>
            <a:br>
              <a:rPr lang="es-MX" sz="2500" b="1" dirty="0">
                <a:solidFill>
                  <a:schemeClr val="tx2"/>
                </a:solidFill>
                <a:latin typeface="Garamond" panose="02020404030301010803" pitchFamily="18" charset="0"/>
              </a:rPr>
            </a:br>
            <a:r>
              <a:rPr lang="es-MX" sz="2500" b="1" dirty="0">
                <a:solidFill>
                  <a:srgbClr val="7030A0"/>
                </a:solidFill>
                <a:latin typeface="Garamond" panose="02020404030301010803" pitchFamily="18" charset="0"/>
              </a:rPr>
              <a:t>A</a:t>
            </a:r>
            <a:r>
              <a:rPr lang="es-MX" sz="2500" b="1" dirty="0">
                <a:solidFill>
                  <a:srgbClr val="7030A0"/>
                </a:solidFill>
                <a:latin typeface="Garamond" panose="02020404030301010803" pitchFamily="18" charset="0"/>
                <a:ea typeface="Liberation Serif"/>
              </a:rPr>
              <a:t>lfabetización informacional y digital</a:t>
            </a:r>
            <a:r>
              <a:rPr lang="es-MX" sz="25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Liberation Serif"/>
              </a:rPr>
              <a:t>, derivando en una </a:t>
            </a:r>
            <a:r>
              <a:rPr lang="es-MX" sz="2500" b="1" dirty="0">
                <a:solidFill>
                  <a:srgbClr val="FF0000"/>
                </a:solidFill>
                <a:latin typeface="Garamond" panose="02020404030301010803" pitchFamily="18" charset="0"/>
                <a:ea typeface="Liberation Serif"/>
              </a:rPr>
              <a:t>inteligencia digital.</a:t>
            </a:r>
            <a:br>
              <a:rPr lang="es-MX" sz="25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Liberation Serif"/>
              </a:rPr>
            </a:br>
            <a:r>
              <a:rPr lang="es-MX" sz="25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Liberation Serif"/>
              </a:rPr>
              <a:t>E</a:t>
            </a:r>
            <a:r>
              <a:rPr lang="es-MX" sz="2500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je central </a:t>
            </a:r>
            <a:r>
              <a:rPr lang="es-MX" sz="2500" b="1" dirty="0">
                <a:latin typeface="Garamond" panose="02020404030301010803" pitchFamily="18" charset="0"/>
                <a:ea typeface="Times New Roman" panose="02020603050405020304" pitchFamily="18" charset="0"/>
              </a:rPr>
              <a:t>el alumno, ya que </a:t>
            </a:r>
            <a:r>
              <a:rPr lang="es-MX" sz="2500" b="1" dirty="0">
                <a:solidFill>
                  <a:schemeClr val="accent3">
                    <a:lumMod val="75000"/>
                  </a:scheme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observa sus cualidades, potencialidades e intereses. </a:t>
            </a:r>
            <a:br>
              <a:rPr lang="en-US" sz="2500" b="1" dirty="0">
                <a:solidFill>
                  <a:schemeClr val="tx1"/>
                </a:solidFill>
              </a:rPr>
            </a:br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9AC9A1A-A35B-4F4F-A5C2-1C7B528D3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637" y="1055976"/>
            <a:ext cx="3682670" cy="5161944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BFCFEBD-78D5-40FD-9A48-BF765F60AF5F}"/>
              </a:ext>
            </a:extLst>
          </p:cNvPr>
          <p:cNvSpPr txBox="1">
            <a:spLocks/>
          </p:cNvSpPr>
          <p:nvPr/>
        </p:nvSpPr>
        <p:spPr bwMode="white">
          <a:xfrm>
            <a:off x="7824752" y="289287"/>
            <a:ext cx="3457506" cy="7666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b="1" dirty="0">
                <a:solidFill>
                  <a:schemeClr val="tx1"/>
                </a:solidFill>
              </a:rPr>
            </a:br>
            <a:r>
              <a:rPr lang="es-MX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  <a:ea typeface="Liberation Serif"/>
              </a:rPr>
              <a:t>Alumnos:</a:t>
            </a:r>
            <a:br>
              <a:rPr lang="es-MX" sz="3200" b="1" dirty="0">
                <a:solidFill>
                  <a:schemeClr val="tx1"/>
                </a:solidFill>
                <a:latin typeface="Garamond" panose="02020404030301010803" pitchFamily="18" charset="0"/>
                <a:ea typeface="Liberation Serif"/>
              </a:rPr>
            </a:b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9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717DA3-FFE1-46D9-B7C8-009877ACD7E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80659" y="333830"/>
            <a:ext cx="10306062" cy="6110513"/>
          </a:xfrm>
        </p:spPr>
        <p:txBody>
          <a:bodyPr rtlCol="0">
            <a:normAutofit fontScale="90000"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    Intervención                         </a:t>
            </a:r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  <a:latin typeface="Garamond" panose="02020404030301010803" pitchFamily="18" charset="0"/>
                <a:ea typeface="+mn-ea"/>
                <a:cs typeface="+mn-cs"/>
              </a:rPr>
              <a:t>Innovación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          </a:t>
            </a:r>
            <a:b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  <a:t>        educativa                            </a:t>
            </a:r>
            <a:r>
              <a:rPr lang="es-ES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  <a:latin typeface="Garamond" panose="02020404030301010803" pitchFamily="18" charset="0"/>
                <a:ea typeface="+mn-ea"/>
                <a:cs typeface="+mn-cs"/>
              </a:rPr>
              <a:t>educativa</a:t>
            </a:r>
            <a:br>
              <a:rPr lang="es-ES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br>
              <a:rPr lang="es-US" sz="2800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+mn-ea"/>
                <a:cs typeface="+mn-cs"/>
              </a:rPr>
            </a:br>
            <a:r>
              <a:rPr lang="es-MX" sz="2200" b="1" dirty="0">
                <a:solidFill>
                  <a:schemeClr val="accent5">
                    <a:lumMod val="50000"/>
                  </a:schemeClr>
                </a:solidFill>
                <a:latin typeface="Euphemia" panose="020B0503040102020104" pitchFamily="34" charset="0"/>
                <a:ea typeface="+mn-ea"/>
                <a:cs typeface="+mn-cs"/>
              </a:rPr>
              <a:t>G</a:t>
            </a:r>
            <a:r>
              <a:rPr lang="es-MX" sz="2200" b="1" dirty="0">
                <a:solidFill>
                  <a:schemeClr val="accent5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estión de la enseñanza (diseños instruccionales) </a:t>
            </a:r>
            <a:r>
              <a:rPr lang="es-MX" sz="2200" dirty="0">
                <a:solidFill>
                  <a:schemeClr val="tx1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puede generar:</a:t>
            </a:r>
            <a:br>
              <a:rPr lang="es-MX" sz="2200" dirty="0">
                <a:solidFill>
                  <a:schemeClr val="tx1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</a:br>
            <a:br>
              <a:rPr lang="es-MX" sz="2200" dirty="0">
                <a:solidFill>
                  <a:schemeClr val="tx1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</a:br>
            <a:r>
              <a:rPr lang="es-MX" sz="2200" dirty="0">
                <a:solidFill>
                  <a:schemeClr val="tx1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* </a:t>
            </a:r>
            <a:r>
              <a:rPr lang="es-MX" sz="2200" b="1" dirty="0">
                <a:solidFill>
                  <a:srgbClr val="7030A0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aplicar e interpretar los conocimientos adquiridos </a:t>
            </a:r>
            <a:r>
              <a:rPr lang="es-MX" sz="2200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en su entorno, </a:t>
            </a:r>
            <a:r>
              <a:rPr lang="es-MX" sz="2200" b="1" dirty="0">
                <a:solidFill>
                  <a:srgbClr val="FF0000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posibilitando un aprendizaje significativo</a:t>
            </a:r>
            <a:r>
              <a:rPr lang="es-MX" sz="2200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, en materia </a:t>
            </a:r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jurídica</a:t>
            </a:r>
            <a:r>
              <a:rPr lang="es-MX" sz="2200" b="1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 </a:t>
            </a:r>
            <a:r>
              <a:rPr lang="es-MX" sz="2200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y</a:t>
            </a:r>
            <a:r>
              <a:rPr lang="es-MX" sz="2200" b="1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 </a:t>
            </a:r>
            <a:r>
              <a:rPr lang="es-MX" sz="2200" b="1" dirty="0">
                <a:solidFill>
                  <a:schemeClr val="accent1">
                    <a:lumMod val="75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digital.</a:t>
            </a:r>
            <a:r>
              <a:rPr lang="es-MX" sz="2200" b="1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 </a:t>
            </a:r>
            <a:br>
              <a:rPr lang="es-MX" sz="2200" b="1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</a:br>
            <a:br>
              <a:rPr lang="es-MX" sz="2200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</a:br>
            <a:r>
              <a:rPr lang="es-MX" sz="2200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*</a:t>
            </a:r>
            <a:r>
              <a:rPr lang="es-MX" sz="2200" dirty="0">
                <a:solidFill>
                  <a:schemeClr val="tx1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 </a:t>
            </a:r>
            <a:r>
              <a:rPr lang="es-MX" sz="2200" b="1" dirty="0">
                <a:solidFill>
                  <a:srgbClr val="7030A0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habilidades de orden superior en los alumnos (analizar, evaluar, crear)</a:t>
            </a:r>
            <a:br>
              <a:rPr lang="es-MX" sz="2200" b="1" dirty="0">
                <a:solidFill>
                  <a:srgbClr val="7030A0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</a:br>
            <a:br>
              <a:rPr lang="es-MX" sz="2200" b="1" dirty="0">
                <a:solidFill>
                  <a:srgbClr val="7030A0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</a:br>
            <a:r>
              <a:rPr lang="es-MX" sz="2200" b="1" dirty="0">
                <a:solidFill>
                  <a:srgbClr val="7030A0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* </a:t>
            </a:r>
            <a:r>
              <a:rPr lang="es-MX" sz="2200" b="1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promover la </a:t>
            </a:r>
            <a:r>
              <a:rPr lang="es-MX" sz="2200" b="1" dirty="0">
                <a:solidFill>
                  <a:srgbClr val="C00000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autorregulación del aprendizaje </a:t>
            </a:r>
            <a:r>
              <a:rPr lang="es-MX" sz="2200" b="1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(autonomía)</a:t>
            </a:r>
            <a:br>
              <a:rPr lang="es-MX" sz="2200" b="1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</a:br>
            <a:br>
              <a:rPr lang="es-MX" sz="2200" b="1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</a:br>
            <a:r>
              <a:rPr lang="es-MX" sz="2200" b="1" dirty="0">
                <a:solidFill>
                  <a:schemeClr val="tx2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* </a:t>
            </a:r>
            <a:r>
              <a:rPr lang="es-MX" sz="2200" b="1" dirty="0">
                <a:solidFill>
                  <a:schemeClr val="accent3">
                    <a:lumMod val="75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reforzamiento o la promoción de hábitos de estudio.</a:t>
            </a:r>
            <a:br>
              <a:rPr lang="es-MX" sz="2200" b="1" dirty="0">
                <a:solidFill>
                  <a:schemeClr val="accent3">
                    <a:lumMod val="75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</a:br>
            <a:br>
              <a:rPr lang="es-MX" sz="2700" dirty="0">
                <a:latin typeface="Euphemia" panose="020B0503040102020104" pitchFamily="34" charset="0"/>
                <a:ea typeface="Times New Roman" panose="02020603050405020304" pitchFamily="18" charset="0"/>
              </a:rPr>
            </a:br>
            <a:r>
              <a:rPr lang="es-MX" sz="2700" b="1" dirty="0">
                <a:solidFill>
                  <a:srgbClr val="C00000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El primer paso para que los alumnos adquieran habilidades </a:t>
            </a:r>
            <a:r>
              <a:rPr lang="es-MX" sz="2700" dirty="0">
                <a:solidFill>
                  <a:schemeClr val="tx1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es a través de la </a:t>
            </a:r>
            <a:r>
              <a:rPr lang="es-MX" sz="2700" b="1" dirty="0">
                <a:solidFill>
                  <a:srgbClr val="7030A0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información (disciplinar y procedimental)</a:t>
            </a:r>
            <a:br>
              <a:rPr lang="es-MX" sz="2700" dirty="0">
                <a:solidFill>
                  <a:schemeClr val="tx1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</a:br>
            <a:br>
              <a:rPr lang="es-ES" sz="2700" dirty="0">
                <a:latin typeface="Euphemia" panose="020B0503040102020104" pitchFamily="34" charset="0"/>
                <a:ea typeface="Liberation Serif"/>
              </a:rPr>
            </a:br>
            <a:r>
              <a:rPr lang="es-MX" sz="2700" b="1" dirty="0">
                <a:solidFill>
                  <a:schemeClr val="accent5">
                    <a:lumMod val="50000"/>
                  </a:schemeClr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Los alumnos al tener las bases conceptuales </a:t>
            </a:r>
            <a:r>
              <a:rPr lang="es-MX" sz="2700" dirty="0">
                <a:solidFill>
                  <a:schemeClr val="tx1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pudieron plasmarlas e interpretarlas en </a:t>
            </a:r>
            <a:r>
              <a:rPr lang="es-MX" sz="2700" b="1" dirty="0">
                <a:solidFill>
                  <a:srgbClr val="7030A0"/>
                </a:solidFill>
                <a:latin typeface="Euphemia" panose="020B0503040102020104" pitchFamily="34" charset="0"/>
                <a:ea typeface="Times New Roman" panose="02020603050405020304" pitchFamily="18" charset="0"/>
              </a:rPr>
              <a:t>actividades de enseñanza-aprendizaje</a:t>
            </a:r>
            <a:br>
              <a:rPr lang="es-MX" sz="3000" b="1" dirty="0">
                <a:solidFill>
                  <a:srgbClr val="7030A0"/>
                </a:solidFill>
                <a:latin typeface="Garamond" panose="02020404030301010803" pitchFamily="18" charset="0"/>
              </a:rPr>
            </a:br>
            <a:br>
              <a:rPr lang="es-MX" sz="2800" dirty="0">
                <a:latin typeface="Garamond" panose="02020404030301010803" pitchFamily="18" charset="0"/>
                <a:ea typeface="Times New Roman" panose="02020603050405020304" pitchFamily="18" charset="0"/>
              </a:rPr>
            </a:br>
            <a:endParaRPr lang="es-ES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264B124C-E945-4416-8392-8AD2D43F5EDD}"/>
              </a:ext>
            </a:extLst>
          </p:cNvPr>
          <p:cNvSpPr/>
          <p:nvPr/>
        </p:nvSpPr>
        <p:spPr>
          <a:xfrm>
            <a:off x="5167533" y="606769"/>
            <a:ext cx="928467" cy="64146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F4BB1A-C36F-4689-BB05-734C3EB80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0" y="329364"/>
            <a:ext cx="2259341" cy="194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90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518755-6308-430F-AD82-D88D28C5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63" y="683561"/>
            <a:ext cx="10588873" cy="508073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CRÉDITOS</a:t>
            </a:r>
            <a:br>
              <a:rPr lang="es-ES" dirty="0"/>
            </a:br>
            <a:br>
              <a:rPr lang="es-ES" dirty="0"/>
            </a:br>
            <a:r>
              <a:rPr lang="es-ES" dirty="0"/>
              <a:t>Participante</a:t>
            </a:r>
            <a:br>
              <a:rPr lang="es-ES" dirty="0"/>
            </a:br>
            <a:br>
              <a:rPr lang="es-ES" dirty="0"/>
            </a:br>
            <a:r>
              <a:rPr lang="es-MX" dirty="0"/>
              <a:t>Mtra. </a:t>
            </a:r>
            <a:r>
              <a:rPr lang="es-MX" dirty="0" err="1"/>
              <a:t>Noetzi</a:t>
            </a:r>
            <a:r>
              <a:rPr lang="es-MX" dirty="0"/>
              <a:t> Michelle Bello Medina</a:t>
            </a:r>
            <a:br>
              <a:rPr lang="es-MX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Escuela Nacional Preparatoria 2</a:t>
            </a:r>
            <a:br>
              <a:rPr lang="es-ES" dirty="0"/>
            </a:br>
            <a:r>
              <a:rPr lang="es-ES" dirty="0"/>
              <a:t>“Erasmo Castellanos Quinto”, UNAM</a:t>
            </a:r>
            <a:endParaRPr lang="es-MX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9F9D17F-1D50-4337-B62E-F945A3192EB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563709" y="5764291"/>
            <a:ext cx="2281942" cy="807960"/>
          </a:xfrm>
        </p:spPr>
      </p:pic>
    </p:spTree>
    <p:extLst>
      <p:ext uri="{BB962C8B-B14F-4D97-AF65-F5344CB8AC3E}">
        <p14:creationId xmlns:p14="http://schemas.microsoft.com/office/powerpoint/2010/main" val="4256943083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2FBB4B-3FE0-412B-9FCE-52E8043DCDF2}">
  <ds:schemaRefs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2006/metadata/properties"/>
    <ds:schemaRef ds:uri="fb0879af-3eba-417a-a55a-ffe6dcd6ca77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C68837-E9B7-43EE-9CFC-0A757A8110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C874B1-538B-48E0-BA9B-E279870EC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570</Words>
  <Application>Microsoft Office PowerPoint</Application>
  <PresentationFormat>Panorámica</PresentationFormat>
  <Paragraphs>46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Euphemia</vt:lpstr>
      <vt:lpstr>Garamond</vt:lpstr>
      <vt:lpstr>Base</vt:lpstr>
      <vt:lpstr> 6º Encuentro universitario de mejores  prácticas de uso de TIC en la educación  Kit de sobrevivencia Para la nueva docencia Experiencia docente: métodos de trabajo, cursos autogestionados, cursos guiados, recursos y herramientas digitales    “Innovación educativa b-learning en la enseñanza del Derecho en la Escuela Nacional Preparatoria” </vt:lpstr>
      <vt:lpstr>B-learning</vt:lpstr>
      <vt:lpstr>Diseño instruccional</vt:lpstr>
      <vt:lpstr>Presentación de PowerPoint</vt:lpstr>
      <vt:lpstr>Presentación de PowerPoint</vt:lpstr>
      <vt:lpstr>Utilidad en el uso de TIC:  facilidad en actividades, aspecto transdisciplinar, resulta novedoso. Utilidad académica de dispositivos móviles. Facilidad en el aprendizaje y uso de programas o softwares desconocidos Continuidad en el aprendizaje. Utilidad de lo que aprendieron a futuro Las actividades a distancia complementaban  y hacían más fácil el aprendizaje de la clase presencial. Facilidad en la entrega y elaboración de actividades. Desarrollo de saberes declarativos, procedimentales y conductuales Alfabetización informacional y digital, derivando en una inteligencia digital. Eje central el alumno, ya que observa sus cualidades, potencialidades e intereses.  </vt:lpstr>
      <vt:lpstr>    Intervención                         Innovación                   educativa                            educativa  Gestión de la enseñanza (diseños instruccionales) puede generar:  * aplicar e interpretar los conocimientos adquiridos en su entorno, posibilitando un aprendizaje significativo, en materia jurídica y digital.   * habilidades de orden superior en los alumnos (analizar, evaluar, crear)  * promover la autorregulación del aprendizaje (autonomía)  * reforzamiento o la promoción de hábitos de estudio.  El primer paso para que los alumnos adquieran habilidades es a través de la información (disciplinar y procedimental)  Los alumnos al tener las bases conceptuales pudieron plasmarlas e interpretarlas en actividades de enseñanza-aprendizaje  </vt:lpstr>
      <vt:lpstr>CRÉDITOS  Participante  Mtra. Noetzi Michelle Bello Medina   Escuela Nacional Preparatoria 2 “Erasmo Castellanos Quinto”, UNAM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Intervención educativa b-learning.  Una estrategia didáctica para Derecho Caso: Escuela Nacional Preparatoria No. 2,  Erasmo Castellanos Quinto, UNAM</dc:title>
  <dc:creator/>
  <cp:lastModifiedBy/>
  <cp:revision>3</cp:revision>
  <dcterms:created xsi:type="dcterms:W3CDTF">2019-06-11T05:24:36Z</dcterms:created>
  <dcterms:modified xsi:type="dcterms:W3CDTF">2020-11-20T01:04:40Z</dcterms:modified>
</cp:coreProperties>
</file>